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09591B2-E043-47F3-9864-8228125E9F70}" type="datetimeFigureOut">
              <a:rPr lang="en-CA" smtClean="0"/>
              <a:t>16/07/2014</a:t>
            </a:fld>
            <a:endParaRPr lang="en-CA"/>
          </a:p>
        </p:txBody>
      </p:sp>
      <p:sp>
        <p:nvSpPr>
          <p:cNvPr id="17" name="Footer Placeholder 16"/>
          <p:cNvSpPr>
            <a:spLocks noGrp="1"/>
          </p:cNvSpPr>
          <p:nvPr>
            <p:ph type="ftr" sz="quarter" idx="11"/>
          </p:nvPr>
        </p:nvSpPr>
        <p:spPr/>
        <p:txBody>
          <a:bodyPr/>
          <a:lstStyle/>
          <a:p>
            <a:endParaRPr lang="en-CA"/>
          </a:p>
        </p:txBody>
      </p:sp>
      <p:sp>
        <p:nvSpPr>
          <p:cNvPr id="29" name="Slide Number Placeholder 28"/>
          <p:cNvSpPr>
            <a:spLocks noGrp="1"/>
          </p:cNvSpPr>
          <p:nvPr>
            <p:ph type="sldNum" sz="quarter" idx="12"/>
          </p:nvPr>
        </p:nvSpPr>
        <p:spPr/>
        <p:txBody>
          <a:bodyPr/>
          <a:lstStyle/>
          <a:p>
            <a:fld id="{0FC25848-88CD-4629-9E1E-74C71F178D9E}" type="slidenum">
              <a:rPr lang="en-CA" smtClean="0"/>
              <a:t>‹#›</a:t>
            </a:fld>
            <a:endParaRPr lang="en-C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9591B2-E043-47F3-9864-8228125E9F70}" type="datetimeFigureOut">
              <a:rPr lang="en-CA" smtClean="0"/>
              <a:t>16/07/2014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FC25848-88CD-4629-9E1E-74C71F178D9E}"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9591B2-E043-47F3-9864-8228125E9F70}" type="datetimeFigureOut">
              <a:rPr lang="en-CA" smtClean="0"/>
              <a:t>16/07/2014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FC25848-88CD-4629-9E1E-74C71F178D9E}"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9591B2-E043-47F3-9864-8228125E9F70}" type="datetimeFigureOut">
              <a:rPr lang="en-CA" smtClean="0"/>
              <a:t>16/07/2014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FC25848-88CD-4629-9E1E-74C71F178D9E}"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09591B2-E043-47F3-9864-8228125E9F70}" type="datetimeFigureOut">
              <a:rPr lang="en-CA" smtClean="0"/>
              <a:t>16/07/2014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a:xfrm>
            <a:off x="7924800" y="6416675"/>
            <a:ext cx="762000" cy="365125"/>
          </a:xfrm>
        </p:spPr>
        <p:txBody>
          <a:bodyPr/>
          <a:lstStyle/>
          <a:p>
            <a:fld id="{0FC25848-88CD-4629-9E1E-74C71F178D9E}" type="slidenum">
              <a:rPr lang="en-CA" smtClean="0"/>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09591B2-E043-47F3-9864-8228125E9F70}" type="datetimeFigureOut">
              <a:rPr lang="en-CA" smtClean="0"/>
              <a:t>16/07/2014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FC25848-88CD-4629-9E1E-74C71F178D9E}"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09591B2-E043-47F3-9864-8228125E9F70}" type="datetimeFigureOut">
              <a:rPr lang="en-CA" smtClean="0"/>
              <a:t>16/07/2014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0FC25848-88CD-4629-9E1E-74C71F178D9E}" type="slidenum">
              <a:rPr lang="en-CA" smtClean="0"/>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09591B2-E043-47F3-9864-8228125E9F70}" type="datetimeFigureOut">
              <a:rPr lang="en-CA" smtClean="0"/>
              <a:t>16/07/2014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0FC25848-88CD-4629-9E1E-74C71F178D9E}"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9591B2-E043-47F3-9864-8228125E9F70}" type="datetimeFigureOut">
              <a:rPr lang="en-CA" smtClean="0"/>
              <a:t>16/07/2014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0FC25848-88CD-4629-9E1E-74C71F178D9E}"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09591B2-E043-47F3-9864-8228125E9F70}" type="datetimeFigureOut">
              <a:rPr lang="en-CA" smtClean="0"/>
              <a:t>16/07/2014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FC25848-88CD-4629-9E1E-74C71F178D9E}" type="slidenum">
              <a:rPr lang="en-CA" smtClean="0"/>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09591B2-E043-47F3-9864-8228125E9F70}" type="datetimeFigureOut">
              <a:rPr lang="en-CA" smtClean="0"/>
              <a:t>16/07/2014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FC25848-88CD-4629-9E1E-74C71F178D9E}"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09591B2-E043-47F3-9864-8228125E9F70}" type="datetimeFigureOut">
              <a:rPr lang="en-CA" smtClean="0"/>
              <a:t>16/07/2014</a:t>
            </a:fld>
            <a:endParaRPr lang="en-C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C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FC25848-88CD-4629-9E1E-74C71F178D9E}" type="slidenum">
              <a:rPr lang="en-CA" smtClean="0"/>
              <a:t>‹#›</a:t>
            </a:fld>
            <a:endParaRPr lang="en-C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readingrockets.org/audience/parents" TargetMode="External"/><Relationship Id="rId2" Type="http://schemas.openxmlformats.org/officeDocument/2006/relationships/hyperlink" Target="http://www2.ed.gov/parents/read/resources/edpicks.jhtml"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smtClean="0"/>
              <a:t>Shedding the light on reading</a:t>
            </a:r>
            <a:br>
              <a:rPr lang="en-CA" dirty="0" smtClean="0"/>
            </a:br>
            <a:endParaRPr lang="en-CA" dirty="0"/>
          </a:p>
        </p:txBody>
      </p:sp>
      <p:sp>
        <p:nvSpPr>
          <p:cNvPr id="3" name="Subtitle 2"/>
          <p:cNvSpPr>
            <a:spLocks noGrp="1"/>
          </p:cNvSpPr>
          <p:nvPr>
            <p:ph type="subTitle" idx="1"/>
          </p:nvPr>
        </p:nvSpPr>
        <p:spPr/>
        <p:txBody>
          <a:bodyPr/>
          <a:lstStyle/>
          <a:p>
            <a:endParaRPr lang="en-CA"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2673" b="19615"/>
          <a:stretch/>
        </p:blipFill>
        <p:spPr>
          <a:xfrm>
            <a:off x="2123728" y="3068960"/>
            <a:ext cx="5112568" cy="3067356"/>
          </a:xfrm>
          <a:prstGeom prst="rect">
            <a:avLst/>
          </a:prstGeom>
        </p:spPr>
      </p:pic>
    </p:spTree>
    <p:extLst>
      <p:ext uri="{BB962C8B-B14F-4D97-AF65-F5344CB8AC3E}">
        <p14:creationId xmlns:p14="http://schemas.microsoft.com/office/powerpoint/2010/main" val="2785200092"/>
      </p:ext>
    </p:extLst>
  </p:cSld>
  <p:clrMapOvr>
    <a:masterClrMapping/>
  </p:clrMapOvr>
  <mc:AlternateContent xmlns:mc="http://schemas.openxmlformats.org/markup-compatibility/2006" xmlns:p14="http://schemas.microsoft.com/office/powerpoint/2010/main">
    <mc:Choice Requires="p14">
      <p:transition spd="slow" p14:dur="800" advTm="2000">
        <p14:flythrough/>
      </p:transition>
    </mc:Choice>
    <mc:Fallback xmlns="">
      <p:transition spd="slow" advTm="200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5328592"/>
          </a:xfrm>
        </p:spPr>
        <p:txBody>
          <a:bodyPr>
            <a:normAutofit fontScale="90000"/>
          </a:bodyPr>
          <a:lstStyle/>
          <a:p>
            <a:r>
              <a:rPr lang="en-CA" dirty="0"/>
              <a:t>Step </a:t>
            </a:r>
            <a:r>
              <a:rPr lang="en-CA" dirty="0" smtClean="0"/>
              <a:t>4: Check your guess.  Cross-check your words with the letters and length of the word you’re trying to figure out.  Do you have a word that matches?</a:t>
            </a:r>
            <a:r>
              <a:rPr lang="en-CA" dirty="0"/>
              <a:t/>
            </a:r>
            <a:br>
              <a:rPr lang="en-CA" dirty="0"/>
            </a:br>
            <a:r>
              <a:rPr lang="en-CA" dirty="0"/>
              <a:t/>
            </a:r>
            <a:br>
              <a:rPr lang="en-CA" dirty="0"/>
            </a:br>
            <a:r>
              <a:rPr lang="en-CA" sz="1600" dirty="0">
                <a:solidFill>
                  <a:schemeClr val="tx1"/>
                </a:solidFill>
              </a:rPr>
              <a:t>From “What’s Your Cue?  Incorporating the Semantic and </a:t>
            </a:r>
            <a:r>
              <a:rPr lang="en-CA" sz="1600" dirty="0" err="1">
                <a:solidFill>
                  <a:schemeClr val="tx1"/>
                </a:solidFill>
              </a:rPr>
              <a:t>Graphophonic</a:t>
            </a:r>
            <a:r>
              <a:rPr lang="en-CA" sz="1600" dirty="0">
                <a:solidFill>
                  <a:schemeClr val="tx1"/>
                </a:solidFill>
              </a:rPr>
              <a:t> Cueing Systems into Students’ Reading”  Brandi R.P. Thacker</a:t>
            </a:r>
            <a:br>
              <a:rPr lang="en-CA" sz="1600" dirty="0">
                <a:solidFill>
                  <a:schemeClr val="tx1"/>
                </a:solidFill>
              </a:rPr>
            </a:br>
            <a:endParaRPr lang="en-CA" sz="1600" dirty="0"/>
          </a:p>
        </p:txBody>
      </p:sp>
    </p:spTree>
    <p:extLst>
      <p:ext uri="{BB962C8B-B14F-4D97-AF65-F5344CB8AC3E}">
        <p14:creationId xmlns:p14="http://schemas.microsoft.com/office/powerpoint/2010/main" val="2907456690"/>
      </p:ext>
    </p:extLst>
  </p:cSld>
  <p:clrMapOvr>
    <a:masterClrMapping/>
  </p:clrMapOvr>
  <p:transition spd="slow" advTm="7000">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84616"/>
          </a:xfrm>
        </p:spPr>
        <p:txBody>
          <a:bodyPr>
            <a:normAutofit/>
          </a:bodyPr>
          <a:lstStyle/>
          <a:p>
            <a:pPr marL="137160" indent="0" algn="ctr">
              <a:buNone/>
            </a:pPr>
            <a:r>
              <a:rPr lang="en-CA" sz="4000" dirty="0" smtClean="0">
                <a:solidFill>
                  <a:srgbClr val="FFC000"/>
                </a:solidFill>
              </a:rPr>
              <a:t>This helps us to use the GRAPHOPHONIC cueing system to match the words with the same letters and sounds.  </a:t>
            </a:r>
          </a:p>
          <a:p>
            <a:pPr algn="ctr"/>
            <a:endParaRPr lang="en-CA" sz="4000" dirty="0">
              <a:solidFill>
                <a:srgbClr val="FFC000"/>
              </a:solidFill>
            </a:endParaRPr>
          </a:p>
          <a:p>
            <a:pPr algn="ctr"/>
            <a:endParaRPr lang="en-CA" sz="1700" dirty="0" smtClean="0"/>
          </a:p>
          <a:p>
            <a:pPr marL="137160" indent="0" algn="ctr">
              <a:buNone/>
            </a:pPr>
            <a:r>
              <a:rPr lang="en-CA" sz="1600" dirty="0" smtClean="0"/>
              <a:t>From</a:t>
            </a:r>
            <a:r>
              <a:rPr lang="en-CA" sz="1600" dirty="0" smtClean="0">
                <a:solidFill>
                  <a:srgbClr val="FFC000"/>
                </a:solidFill>
              </a:rPr>
              <a:t> </a:t>
            </a:r>
            <a:r>
              <a:rPr lang="en-CA" sz="1600" dirty="0"/>
              <a:t>“What’s Your Cue?  Incorporating the </a:t>
            </a:r>
            <a:r>
              <a:rPr lang="en-CA" sz="1600" dirty="0" smtClean="0"/>
              <a:t>Semantic </a:t>
            </a:r>
            <a:r>
              <a:rPr lang="en-CA" sz="1600" dirty="0"/>
              <a:t>and </a:t>
            </a:r>
            <a:r>
              <a:rPr lang="en-CA" sz="1600" dirty="0" err="1"/>
              <a:t>Graphophonic</a:t>
            </a:r>
            <a:r>
              <a:rPr lang="en-CA" sz="1600" dirty="0"/>
              <a:t> Cueing Systems into Students’ Reading”  Brandi R.P. Thacker</a:t>
            </a:r>
          </a:p>
          <a:p>
            <a:pPr algn="ctr"/>
            <a:endParaRPr lang="en-CA" sz="1600" dirty="0" smtClean="0">
              <a:solidFill>
                <a:srgbClr val="FFC000"/>
              </a:solidFill>
            </a:endParaRPr>
          </a:p>
          <a:p>
            <a:pPr algn="ctr"/>
            <a:endParaRPr lang="en-CA" sz="4000" dirty="0">
              <a:solidFill>
                <a:srgbClr val="FFC000"/>
              </a:solidFill>
            </a:endParaRPr>
          </a:p>
        </p:txBody>
      </p:sp>
    </p:spTree>
    <p:extLst>
      <p:ext uri="{BB962C8B-B14F-4D97-AF65-F5344CB8AC3E}">
        <p14:creationId xmlns:p14="http://schemas.microsoft.com/office/powerpoint/2010/main" val="2407586057"/>
      </p:ext>
    </p:extLst>
  </p:cSld>
  <p:clrMapOvr>
    <a:masterClrMapping/>
  </p:clrMapOvr>
  <p:transition spd="slow" advTm="7000">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96752"/>
            <a:ext cx="8229600" cy="1143000"/>
          </a:xfrm>
        </p:spPr>
        <p:txBody>
          <a:bodyPr/>
          <a:lstStyle/>
          <a:p>
            <a:r>
              <a:rPr lang="en-CA" dirty="0" smtClean="0"/>
              <a:t>No more frustration!!</a:t>
            </a:r>
            <a:endParaRPr lang="en-CA" dirty="0"/>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l="-862" t="20166" r="862" b="19815"/>
          <a:stretch/>
        </p:blipFill>
        <p:spPr>
          <a:xfrm>
            <a:off x="467544" y="2780929"/>
            <a:ext cx="3479330" cy="2088232"/>
          </a:xfrm>
        </p:spPr>
      </p:pic>
      <p:sp>
        <p:nvSpPr>
          <p:cNvPr id="6" name="TextBox 5"/>
          <p:cNvSpPr txBox="1"/>
          <p:nvPr/>
        </p:nvSpPr>
        <p:spPr>
          <a:xfrm>
            <a:off x="971600" y="4976884"/>
            <a:ext cx="2520280" cy="769441"/>
          </a:xfrm>
          <a:prstGeom prst="rect">
            <a:avLst/>
          </a:prstGeom>
          <a:noFill/>
        </p:spPr>
        <p:txBody>
          <a:bodyPr wrap="square" rtlCol="0">
            <a:spAutoFit/>
          </a:bodyPr>
          <a:lstStyle/>
          <a:p>
            <a:r>
              <a:rPr lang="en-CA" sz="4400" dirty="0" smtClean="0">
                <a:solidFill>
                  <a:srgbClr val="FFC000"/>
                </a:solidFill>
              </a:rPr>
              <a:t>BEFORE</a:t>
            </a:r>
            <a:endParaRPr lang="en-CA" sz="4400" dirty="0">
              <a:solidFill>
                <a:srgbClr val="FFC000"/>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26218" y="2462283"/>
            <a:ext cx="2386142" cy="3298123"/>
          </a:xfrm>
          <a:prstGeom prst="rect">
            <a:avLst/>
          </a:prstGeom>
        </p:spPr>
      </p:pic>
      <p:sp>
        <p:nvSpPr>
          <p:cNvPr id="8" name="TextBox 7"/>
          <p:cNvSpPr txBox="1"/>
          <p:nvPr/>
        </p:nvSpPr>
        <p:spPr>
          <a:xfrm>
            <a:off x="5359149" y="5898725"/>
            <a:ext cx="2520280" cy="769441"/>
          </a:xfrm>
          <a:prstGeom prst="rect">
            <a:avLst/>
          </a:prstGeom>
          <a:noFill/>
        </p:spPr>
        <p:txBody>
          <a:bodyPr wrap="square" rtlCol="0">
            <a:spAutoFit/>
          </a:bodyPr>
          <a:lstStyle/>
          <a:p>
            <a:pPr algn="ctr"/>
            <a:r>
              <a:rPr lang="en-CA" sz="4400" dirty="0" smtClean="0">
                <a:solidFill>
                  <a:srgbClr val="FFC000"/>
                </a:solidFill>
              </a:rPr>
              <a:t>AFTER</a:t>
            </a:r>
            <a:endParaRPr lang="en-CA" sz="4400" dirty="0">
              <a:solidFill>
                <a:srgbClr val="FFC000"/>
              </a:solidFill>
            </a:endParaRPr>
          </a:p>
        </p:txBody>
      </p:sp>
    </p:spTree>
    <p:extLst>
      <p:ext uri="{BB962C8B-B14F-4D97-AF65-F5344CB8AC3E}">
        <p14:creationId xmlns:p14="http://schemas.microsoft.com/office/powerpoint/2010/main" val="216381095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lstStyle/>
          <a:p>
            <a:r>
              <a:rPr lang="en-CA" dirty="0" smtClean="0"/>
              <a:t>Further Resources:</a:t>
            </a:r>
            <a:endParaRPr lang="en-CA" dirty="0"/>
          </a:p>
        </p:txBody>
      </p:sp>
      <p:sp>
        <p:nvSpPr>
          <p:cNvPr id="3" name="TextBox 2"/>
          <p:cNvSpPr txBox="1"/>
          <p:nvPr/>
        </p:nvSpPr>
        <p:spPr>
          <a:xfrm>
            <a:off x="971600" y="1628800"/>
            <a:ext cx="7416824" cy="4247317"/>
          </a:xfrm>
          <a:prstGeom prst="rect">
            <a:avLst/>
          </a:prstGeom>
          <a:noFill/>
        </p:spPr>
        <p:txBody>
          <a:bodyPr wrap="square" rtlCol="0">
            <a:spAutoFit/>
          </a:bodyPr>
          <a:lstStyle/>
          <a:p>
            <a:r>
              <a:rPr lang="en-CA" dirty="0">
                <a:hlinkClick r:id="rId2"/>
              </a:rPr>
              <a:t>http://www.edu.gov.on.ca/eng/literacynumeracy/parentGuideLit2012.pdf</a:t>
            </a:r>
            <a:endParaRPr lang="en-CA" dirty="0" smtClean="0">
              <a:hlinkClick r:id="rId2"/>
            </a:endParaRPr>
          </a:p>
          <a:p>
            <a:endParaRPr lang="en-CA" dirty="0">
              <a:hlinkClick r:id="rId2"/>
            </a:endParaRPr>
          </a:p>
          <a:p>
            <a:r>
              <a:rPr lang="en-CA" dirty="0" smtClean="0">
                <a:hlinkClick r:id="rId2"/>
              </a:rPr>
              <a:t>http</a:t>
            </a:r>
            <a:r>
              <a:rPr lang="en-CA" dirty="0">
                <a:hlinkClick r:id="rId2"/>
              </a:rPr>
              <a:t>://www.edu.gov.on.ca/abc123/eng/tips/readkto3.html</a:t>
            </a:r>
            <a:endParaRPr lang="en-CA" dirty="0" smtClean="0">
              <a:hlinkClick r:id="rId2"/>
            </a:endParaRPr>
          </a:p>
          <a:p>
            <a:endParaRPr lang="en-CA" dirty="0">
              <a:hlinkClick r:id="rId2"/>
            </a:endParaRPr>
          </a:p>
          <a:p>
            <a:r>
              <a:rPr lang="en-CA" dirty="0" smtClean="0">
                <a:hlinkClick r:id="rId2"/>
              </a:rPr>
              <a:t>http</a:t>
            </a:r>
            <a:r>
              <a:rPr lang="en-CA" dirty="0">
                <a:hlinkClick r:id="rId2"/>
              </a:rPr>
              <a:t>://</a:t>
            </a:r>
            <a:r>
              <a:rPr lang="en-CA" dirty="0" smtClean="0">
                <a:hlinkClick r:id="rId2"/>
              </a:rPr>
              <a:t>www2.ed.gov/parents/read/resources/edpicks.jhtml</a:t>
            </a:r>
            <a:endParaRPr lang="en-CA" dirty="0" smtClean="0"/>
          </a:p>
          <a:p>
            <a:endParaRPr lang="en-CA" dirty="0"/>
          </a:p>
          <a:p>
            <a:r>
              <a:rPr lang="en-CA" dirty="0">
                <a:solidFill>
                  <a:schemeClr val="accent6"/>
                </a:solidFill>
                <a:hlinkClick r:id="rId3"/>
              </a:rPr>
              <a:t>http://</a:t>
            </a:r>
            <a:r>
              <a:rPr lang="en-CA" dirty="0" smtClean="0">
                <a:solidFill>
                  <a:schemeClr val="accent6"/>
                </a:solidFill>
                <a:hlinkClick r:id="rId3"/>
              </a:rPr>
              <a:t>www.readingrockets.org/audience/parents</a:t>
            </a:r>
            <a:endParaRPr lang="en-CA" dirty="0" smtClean="0">
              <a:solidFill>
                <a:schemeClr val="accent6"/>
              </a:solidFill>
            </a:endParaRPr>
          </a:p>
          <a:p>
            <a:endParaRPr lang="en-CA" dirty="0">
              <a:solidFill>
                <a:schemeClr val="accent6"/>
              </a:solidFill>
            </a:endParaRPr>
          </a:p>
          <a:p>
            <a:r>
              <a:rPr lang="en-CA" dirty="0" smtClean="0">
                <a:solidFill>
                  <a:schemeClr val="accent6"/>
                </a:solidFill>
              </a:rPr>
              <a:t>Also, students are often more engaged by technology.  Let them read articles on the internet of interest to them, or video game manuals, or play reading games on the computer.  There are many ways we can help our students to enjoy reading while getting better at it.  Please visit my website for links to some other sites of interest </a:t>
            </a:r>
            <a:r>
              <a:rPr lang="en-CA" smtClean="0">
                <a:solidFill>
                  <a:schemeClr val="accent6"/>
                </a:solidFill>
              </a:rPr>
              <a:t>(mrsmclean.ca).</a:t>
            </a:r>
            <a:endParaRPr lang="en-CA" dirty="0">
              <a:solidFill>
                <a:schemeClr val="accent6"/>
              </a:solidFill>
            </a:endParaRPr>
          </a:p>
        </p:txBody>
      </p:sp>
    </p:spTree>
    <p:extLst>
      <p:ext uri="{BB962C8B-B14F-4D97-AF65-F5344CB8AC3E}">
        <p14:creationId xmlns:p14="http://schemas.microsoft.com/office/powerpoint/2010/main" val="3294039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The Importance of the Four Language Cueing Systems</a:t>
            </a:r>
            <a:endParaRPr lang="en-CA" dirty="0"/>
          </a:p>
        </p:txBody>
      </p:sp>
      <p:sp>
        <p:nvSpPr>
          <p:cNvPr id="3" name="Content Placeholder 2"/>
          <p:cNvSpPr>
            <a:spLocks noGrp="1"/>
          </p:cNvSpPr>
          <p:nvPr>
            <p:ph idx="1"/>
          </p:nvPr>
        </p:nvSpPr>
        <p:spPr/>
        <p:txBody>
          <a:bodyPr/>
          <a:lstStyle/>
          <a:p>
            <a:r>
              <a:rPr lang="en-CA" sz="2400" dirty="0" smtClean="0">
                <a:solidFill>
                  <a:schemeClr val="bg1"/>
                </a:solidFill>
              </a:rPr>
              <a:t>1. </a:t>
            </a:r>
            <a:r>
              <a:rPr lang="en-CA" sz="2400" dirty="0" err="1">
                <a:solidFill>
                  <a:schemeClr val="bg1"/>
                </a:solidFill>
              </a:rPr>
              <a:t>graphophonics</a:t>
            </a:r>
            <a:r>
              <a:rPr lang="en-CA" sz="2400" dirty="0">
                <a:solidFill>
                  <a:schemeClr val="bg1"/>
                </a:solidFill>
              </a:rPr>
              <a:t> </a:t>
            </a:r>
            <a:r>
              <a:rPr lang="en-CA" sz="2400" dirty="0" smtClean="0">
                <a:solidFill>
                  <a:schemeClr val="bg1"/>
                </a:solidFill>
              </a:rPr>
              <a:t>= letters </a:t>
            </a:r>
            <a:r>
              <a:rPr lang="en-CA" sz="2400" dirty="0">
                <a:solidFill>
                  <a:schemeClr val="bg1"/>
                </a:solidFill>
              </a:rPr>
              <a:t>and </a:t>
            </a:r>
            <a:r>
              <a:rPr lang="en-CA" sz="2400" dirty="0" smtClean="0">
                <a:solidFill>
                  <a:schemeClr val="bg1"/>
                </a:solidFill>
              </a:rPr>
              <a:t>their sounds</a:t>
            </a:r>
          </a:p>
          <a:p>
            <a:r>
              <a:rPr lang="en-CA" sz="2400" dirty="0" smtClean="0">
                <a:solidFill>
                  <a:schemeClr val="bg1"/>
                </a:solidFill>
              </a:rPr>
              <a:t>2. </a:t>
            </a:r>
            <a:r>
              <a:rPr lang="en-CA" sz="2400" dirty="0">
                <a:solidFill>
                  <a:schemeClr val="bg1"/>
                </a:solidFill>
              </a:rPr>
              <a:t>syntax </a:t>
            </a:r>
            <a:r>
              <a:rPr lang="en-CA" sz="2400" dirty="0" smtClean="0">
                <a:solidFill>
                  <a:schemeClr val="bg1"/>
                </a:solidFill>
              </a:rPr>
              <a:t>= grammar and </a:t>
            </a:r>
            <a:r>
              <a:rPr lang="en-CA" sz="2400" dirty="0">
                <a:solidFill>
                  <a:schemeClr val="bg1"/>
                </a:solidFill>
              </a:rPr>
              <a:t>sentence </a:t>
            </a:r>
            <a:r>
              <a:rPr lang="en-CA" sz="2400" dirty="0" smtClean="0">
                <a:solidFill>
                  <a:schemeClr val="bg1"/>
                </a:solidFill>
              </a:rPr>
              <a:t>structure</a:t>
            </a:r>
            <a:endParaRPr lang="en-CA" sz="2400" dirty="0">
              <a:solidFill>
                <a:schemeClr val="bg1"/>
              </a:solidFill>
            </a:endParaRPr>
          </a:p>
          <a:p>
            <a:r>
              <a:rPr lang="en-CA" sz="2400" dirty="0" smtClean="0">
                <a:solidFill>
                  <a:schemeClr val="bg1"/>
                </a:solidFill>
              </a:rPr>
              <a:t>3. </a:t>
            </a:r>
            <a:r>
              <a:rPr lang="en-CA" sz="2400" dirty="0">
                <a:solidFill>
                  <a:schemeClr val="bg1"/>
                </a:solidFill>
              </a:rPr>
              <a:t>pragmatic </a:t>
            </a:r>
            <a:r>
              <a:rPr lang="en-CA" sz="2400" dirty="0" smtClean="0">
                <a:solidFill>
                  <a:schemeClr val="bg1"/>
                </a:solidFill>
              </a:rPr>
              <a:t>= how </a:t>
            </a:r>
            <a:r>
              <a:rPr lang="en-CA" sz="2400" dirty="0">
                <a:solidFill>
                  <a:schemeClr val="bg1"/>
                </a:solidFill>
              </a:rPr>
              <a:t>words are used in familiar situations applied to similar situation described in </a:t>
            </a:r>
            <a:r>
              <a:rPr lang="en-CA" sz="2400" dirty="0" smtClean="0">
                <a:solidFill>
                  <a:schemeClr val="bg1"/>
                </a:solidFill>
              </a:rPr>
              <a:t>new text </a:t>
            </a:r>
          </a:p>
          <a:p>
            <a:r>
              <a:rPr lang="en-CA" sz="2400" dirty="0" smtClean="0">
                <a:solidFill>
                  <a:schemeClr val="bg1"/>
                </a:solidFill>
              </a:rPr>
              <a:t>4. semantics = meaning </a:t>
            </a:r>
            <a:r>
              <a:rPr lang="en-CA" sz="2400" dirty="0">
                <a:solidFill>
                  <a:schemeClr val="bg1"/>
                </a:solidFill>
              </a:rPr>
              <a:t>of </a:t>
            </a:r>
            <a:r>
              <a:rPr lang="en-CA" sz="2400" dirty="0" smtClean="0">
                <a:solidFill>
                  <a:schemeClr val="bg1"/>
                </a:solidFill>
              </a:rPr>
              <a:t>words</a:t>
            </a:r>
          </a:p>
          <a:p>
            <a:endParaRPr lang="en-CA" sz="2400" dirty="0" smtClean="0">
              <a:solidFill>
                <a:schemeClr val="bg1"/>
              </a:solidFill>
            </a:endParaRPr>
          </a:p>
          <a:p>
            <a:pPr marL="137160" indent="0" algn="ctr">
              <a:buNone/>
            </a:pPr>
            <a:r>
              <a:rPr lang="en-CA" dirty="0" smtClean="0">
                <a:solidFill>
                  <a:srgbClr val="FFC000"/>
                </a:solidFill>
              </a:rPr>
              <a:t>We need to use ALL of these in order to understand what we read!</a:t>
            </a:r>
          </a:p>
          <a:p>
            <a:endParaRPr lang="en-CA" sz="1400" dirty="0">
              <a:solidFill>
                <a:srgbClr val="FFC000"/>
              </a:solidFill>
            </a:endParaRPr>
          </a:p>
          <a:p>
            <a:pPr marL="137160" indent="0">
              <a:buNone/>
            </a:pPr>
            <a:r>
              <a:rPr lang="en-CA" sz="1400" dirty="0" smtClean="0"/>
              <a:t>From</a:t>
            </a:r>
            <a:r>
              <a:rPr lang="en-CA" sz="1400" dirty="0" smtClean="0">
                <a:solidFill>
                  <a:srgbClr val="FFC000"/>
                </a:solidFill>
              </a:rPr>
              <a:t> </a:t>
            </a:r>
            <a:r>
              <a:rPr lang="en-CA" sz="1400" dirty="0"/>
              <a:t>“What’s Your Cue?  Incorporating the </a:t>
            </a:r>
            <a:r>
              <a:rPr lang="en-CA" sz="1400" dirty="0" smtClean="0"/>
              <a:t>Semantic </a:t>
            </a:r>
            <a:r>
              <a:rPr lang="en-CA" sz="1400" dirty="0"/>
              <a:t>and </a:t>
            </a:r>
            <a:r>
              <a:rPr lang="en-CA" sz="1400" dirty="0" err="1"/>
              <a:t>Graphophonic</a:t>
            </a:r>
            <a:r>
              <a:rPr lang="en-CA" sz="1400" dirty="0"/>
              <a:t> Cueing Systems into Students’ Reading”  Brandi R.P. Thacker</a:t>
            </a:r>
          </a:p>
        </p:txBody>
      </p:sp>
    </p:spTree>
    <p:extLst>
      <p:ext uri="{BB962C8B-B14F-4D97-AF65-F5344CB8AC3E}">
        <p14:creationId xmlns:p14="http://schemas.microsoft.com/office/powerpoint/2010/main" val="1829703353"/>
      </p:ext>
    </p:extLst>
  </p:cSld>
  <p:clrMapOvr>
    <a:masterClrMapping/>
  </p:clrMapOvr>
  <p:transition spd="slow" advTm="13000">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10346"/>
          </a:xfrm>
        </p:spPr>
        <p:txBody>
          <a:bodyPr>
            <a:normAutofit/>
          </a:bodyPr>
          <a:lstStyle/>
          <a:p>
            <a:r>
              <a:rPr lang="en-CA" dirty="0" smtClean="0"/>
              <a:t>How do we help our students to put the pieces together??</a:t>
            </a:r>
            <a:endParaRPr lang="en-CA"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35696" y="3068636"/>
            <a:ext cx="5616624" cy="3060413"/>
          </a:xfrm>
        </p:spPr>
      </p:pic>
    </p:spTree>
    <p:extLst>
      <p:ext uri="{BB962C8B-B14F-4D97-AF65-F5344CB8AC3E}">
        <p14:creationId xmlns:p14="http://schemas.microsoft.com/office/powerpoint/2010/main" val="320909070"/>
      </p:ext>
    </p:extLst>
  </p:cSld>
  <p:clrMapOvr>
    <a:masterClrMapping/>
  </p:clrMapOvr>
  <mc:AlternateContent xmlns:mc="http://schemas.openxmlformats.org/markup-compatibility/2006" xmlns:p14="http://schemas.microsoft.com/office/powerpoint/2010/main">
    <mc:Choice Requires="p14">
      <p:transition spd="slow" p14:dur="800" advTm="3000">
        <p:circle/>
      </p:transition>
    </mc:Choice>
    <mc:Fallback xmlns="">
      <p:transition spd="slow" advTm="3000">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50306"/>
          </a:xfrm>
        </p:spPr>
        <p:txBody>
          <a:bodyPr>
            <a:normAutofit/>
          </a:bodyPr>
          <a:lstStyle/>
          <a:p>
            <a:r>
              <a:rPr lang="en-CA" dirty="0" smtClean="0"/>
              <a:t>By teaching them 4 steps to success!!</a:t>
            </a:r>
            <a:endParaRPr lang="en-CA"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99792" y="2780928"/>
            <a:ext cx="4081040" cy="3650551"/>
          </a:xfrm>
        </p:spPr>
      </p:pic>
    </p:spTree>
    <p:extLst>
      <p:ext uri="{BB962C8B-B14F-4D97-AF65-F5344CB8AC3E}">
        <p14:creationId xmlns:p14="http://schemas.microsoft.com/office/powerpoint/2010/main" val="3024199600"/>
      </p:ext>
    </p:extLst>
  </p:cSld>
  <p:clrMapOvr>
    <a:masterClrMapping/>
  </p:clrMapOvr>
  <mc:AlternateContent xmlns:mc="http://schemas.openxmlformats.org/markup-compatibility/2006" xmlns:p14="http://schemas.microsoft.com/office/powerpoint/2010/main">
    <mc:Choice Requires="p14">
      <p:transition spd="med" p14:dur="700" advTm="3000">
        <p:fade/>
      </p:transition>
    </mc:Choice>
    <mc:Fallback xmlns="">
      <p:transition spd="med" advTm="3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760680"/>
          </a:xfrm>
        </p:spPr>
        <p:txBody>
          <a:bodyPr>
            <a:normAutofit/>
          </a:bodyPr>
          <a:lstStyle/>
          <a:p>
            <a:pPr marL="137160" indent="0" algn="ctr">
              <a:buNone/>
            </a:pPr>
            <a:r>
              <a:rPr lang="en-CA" sz="3200" dirty="0" smtClean="0">
                <a:solidFill>
                  <a:srgbClr val="FFC000"/>
                </a:solidFill>
              </a:rPr>
              <a:t>Next time your child comes to a tricky word, use these 4 steps to success to help them figure it out.  </a:t>
            </a:r>
          </a:p>
          <a:p>
            <a:pPr marL="137160" indent="0" algn="ctr">
              <a:buNone/>
            </a:pPr>
            <a:r>
              <a:rPr lang="en-CA" sz="4000" dirty="0" smtClean="0">
                <a:solidFill>
                  <a:srgbClr val="FFC000"/>
                </a:solidFill>
              </a:rPr>
              <a:t>It’s so much more than just “sounding it out”.</a:t>
            </a:r>
          </a:p>
          <a:p>
            <a:pPr algn="ctr"/>
            <a:endParaRPr lang="en-CA" sz="4000" dirty="0">
              <a:solidFill>
                <a:srgbClr val="FFC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5816" y="3861046"/>
            <a:ext cx="3672408" cy="2750761"/>
          </a:xfrm>
          <a:prstGeom prst="rect">
            <a:avLst/>
          </a:prstGeom>
        </p:spPr>
      </p:pic>
    </p:spTree>
    <p:extLst>
      <p:ext uri="{BB962C8B-B14F-4D97-AF65-F5344CB8AC3E}">
        <p14:creationId xmlns:p14="http://schemas.microsoft.com/office/powerpoint/2010/main" val="833233318"/>
      </p:ext>
    </p:extLst>
  </p:cSld>
  <p:clrMapOvr>
    <a:masterClrMapping/>
  </p:clrMapOvr>
  <p:transition spd="slow" advTm="7000">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2650306"/>
          </a:xfrm>
        </p:spPr>
        <p:txBody>
          <a:bodyPr>
            <a:normAutofit fontScale="90000"/>
          </a:bodyPr>
          <a:lstStyle/>
          <a:p>
            <a:r>
              <a:rPr lang="en-CA" dirty="0" smtClean="0"/>
              <a:t>Step 1: Read around the word by reading the entire sentence.</a:t>
            </a:r>
            <a:br>
              <a:rPr lang="en-CA" dirty="0" smtClean="0"/>
            </a:br>
            <a:r>
              <a:rPr lang="en-CA" dirty="0" smtClean="0"/>
              <a:t/>
            </a:r>
            <a:br>
              <a:rPr lang="en-CA" dirty="0" smtClean="0"/>
            </a:br>
            <a:r>
              <a:rPr lang="en-CA" sz="1600" dirty="0" smtClean="0">
                <a:solidFill>
                  <a:schemeClr val="tx1"/>
                </a:solidFill>
              </a:rPr>
              <a:t>From </a:t>
            </a:r>
            <a:r>
              <a:rPr lang="en-CA" sz="1600" dirty="0">
                <a:solidFill>
                  <a:schemeClr val="tx1"/>
                </a:solidFill>
              </a:rPr>
              <a:t>“What’s Your Cue?  Incorporating the </a:t>
            </a:r>
            <a:r>
              <a:rPr lang="en-CA" sz="1600" dirty="0" smtClean="0">
                <a:solidFill>
                  <a:schemeClr val="tx1"/>
                </a:solidFill>
              </a:rPr>
              <a:t>Semantic </a:t>
            </a:r>
            <a:r>
              <a:rPr lang="en-CA" sz="1600" dirty="0">
                <a:solidFill>
                  <a:schemeClr val="tx1"/>
                </a:solidFill>
              </a:rPr>
              <a:t>and </a:t>
            </a:r>
            <a:r>
              <a:rPr lang="en-CA" sz="1600" dirty="0" err="1">
                <a:solidFill>
                  <a:schemeClr val="tx1"/>
                </a:solidFill>
              </a:rPr>
              <a:t>Graphophonic</a:t>
            </a:r>
            <a:r>
              <a:rPr lang="en-CA" sz="1600" dirty="0">
                <a:solidFill>
                  <a:schemeClr val="tx1"/>
                </a:solidFill>
              </a:rPr>
              <a:t> Cueing Systems into Students’ Reading”  Brandi R.P. Thacker</a:t>
            </a:r>
            <a:br>
              <a:rPr lang="en-CA" sz="1600" dirty="0">
                <a:solidFill>
                  <a:schemeClr val="tx1"/>
                </a:solidFill>
              </a:rPr>
            </a:br>
            <a:endParaRPr lang="en-CA" sz="1600" dirty="0">
              <a:solidFill>
                <a:schemeClr val="tx1"/>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59632" y="3356992"/>
            <a:ext cx="6624736" cy="3024336"/>
          </a:xfrm>
        </p:spPr>
      </p:pic>
    </p:spTree>
    <p:extLst>
      <p:ext uri="{BB962C8B-B14F-4D97-AF65-F5344CB8AC3E}">
        <p14:creationId xmlns:p14="http://schemas.microsoft.com/office/powerpoint/2010/main" val="3815127049"/>
      </p:ext>
    </p:extLst>
  </p:cSld>
  <p:clrMapOvr>
    <a:masterClrMapping/>
  </p:clrMapOvr>
  <p:transition spd="slow" advTm="7000">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84616"/>
          </a:xfrm>
        </p:spPr>
        <p:txBody>
          <a:bodyPr>
            <a:normAutofit lnSpcReduction="10000"/>
          </a:bodyPr>
          <a:lstStyle/>
          <a:p>
            <a:pPr marL="137160" indent="0" algn="ctr">
              <a:buNone/>
            </a:pPr>
            <a:r>
              <a:rPr lang="en-CA" sz="4000" dirty="0" smtClean="0">
                <a:solidFill>
                  <a:srgbClr val="FFC000"/>
                </a:solidFill>
              </a:rPr>
              <a:t>This helps us to use the SYNTAX, SEMANTIC and PRAGMATIC cueing systems to help figure out the word.  The most important thing to ask is “what word MAKES SENSE in this sentence?”</a:t>
            </a:r>
          </a:p>
          <a:p>
            <a:pPr algn="ctr"/>
            <a:endParaRPr lang="en-CA" sz="1700" dirty="0" smtClean="0"/>
          </a:p>
          <a:p>
            <a:pPr marL="137160" indent="0" algn="ctr">
              <a:buNone/>
            </a:pPr>
            <a:r>
              <a:rPr lang="en-CA" sz="1600" dirty="0" smtClean="0"/>
              <a:t>From</a:t>
            </a:r>
            <a:r>
              <a:rPr lang="en-CA" sz="1600" dirty="0" smtClean="0">
                <a:solidFill>
                  <a:srgbClr val="FFC000"/>
                </a:solidFill>
              </a:rPr>
              <a:t> </a:t>
            </a:r>
            <a:r>
              <a:rPr lang="en-CA" sz="1600" dirty="0"/>
              <a:t>“What’s Your Cue?  Incorporating the </a:t>
            </a:r>
            <a:r>
              <a:rPr lang="en-CA" sz="1600" dirty="0" smtClean="0"/>
              <a:t>Semantic </a:t>
            </a:r>
            <a:r>
              <a:rPr lang="en-CA" sz="1600" dirty="0"/>
              <a:t>and </a:t>
            </a:r>
            <a:r>
              <a:rPr lang="en-CA" sz="1600" dirty="0" err="1"/>
              <a:t>Graphophonic</a:t>
            </a:r>
            <a:r>
              <a:rPr lang="en-CA" sz="1600" dirty="0"/>
              <a:t> Cueing Systems into Students’ Reading”  Brandi R.P. Thacker</a:t>
            </a:r>
          </a:p>
          <a:p>
            <a:pPr algn="ctr"/>
            <a:endParaRPr lang="en-CA" sz="1600" dirty="0" smtClean="0">
              <a:solidFill>
                <a:srgbClr val="FFC000"/>
              </a:solidFill>
            </a:endParaRPr>
          </a:p>
          <a:p>
            <a:pPr algn="ctr"/>
            <a:endParaRPr lang="en-CA" sz="4000" dirty="0">
              <a:solidFill>
                <a:srgbClr val="FFC000"/>
              </a:solidFill>
            </a:endParaRPr>
          </a:p>
        </p:txBody>
      </p:sp>
    </p:spTree>
    <p:extLst>
      <p:ext uri="{BB962C8B-B14F-4D97-AF65-F5344CB8AC3E}">
        <p14:creationId xmlns:p14="http://schemas.microsoft.com/office/powerpoint/2010/main" val="3812153576"/>
      </p:ext>
    </p:extLst>
  </p:cSld>
  <p:clrMapOvr>
    <a:masterClrMapping/>
  </p:clrMapOvr>
  <p:transition spd="slow" advTm="7000">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22314"/>
          </a:xfrm>
        </p:spPr>
        <p:txBody>
          <a:bodyPr>
            <a:normAutofit fontScale="90000"/>
          </a:bodyPr>
          <a:lstStyle/>
          <a:p>
            <a:r>
              <a:rPr lang="en-CA" dirty="0"/>
              <a:t>Step </a:t>
            </a:r>
            <a:r>
              <a:rPr lang="en-CA" dirty="0" smtClean="0"/>
              <a:t>2: Look at the pictures for clues.</a:t>
            </a:r>
            <a:r>
              <a:rPr lang="en-CA" dirty="0"/>
              <a:t/>
            </a:r>
            <a:br>
              <a:rPr lang="en-CA" dirty="0"/>
            </a:br>
            <a:r>
              <a:rPr lang="en-CA" dirty="0"/>
              <a:t/>
            </a:r>
            <a:br>
              <a:rPr lang="en-CA" dirty="0"/>
            </a:br>
            <a:r>
              <a:rPr lang="en-CA" sz="1600" dirty="0">
                <a:solidFill>
                  <a:schemeClr val="tx1"/>
                </a:solidFill>
              </a:rPr>
              <a:t>From “What’s Your Cue?  Incorporating the Semantic and </a:t>
            </a:r>
            <a:r>
              <a:rPr lang="en-CA" sz="1600" dirty="0" err="1">
                <a:solidFill>
                  <a:schemeClr val="tx1"/>
                </a:solidFill>
              </a:rPr>
              <a:t>Graphophonic</a:t>
            </a:r>
            <a:r>
              <a:rPr lang="en-CA" sz="1600" dirty="0">
                <a:solidFill>
                  <a:schemeClr val="tx1"/>
                </a:solidFill>
              </a:rPr>
              <a:t> Cueing Systems into Students’ Reading”  Brandi R.P. Thacker</a:t>
            </a:r>
            <a:br>
              <a:rPr lang="en-CA" sz="1600" dirty="0">
                <a:solidFill>
                  <a:schemeClr val="tx1"/>
                </a:solidFill>
              </a:rPr>
            </a:br>
            <a:endParaRPr lang="en-CA" sz="16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5736" y="3249409"/>
            <a:ext cx="4968551" cy="3085731"/>
          </a:xfrm>
        </p:spPr>
      </p:pic>
    </p:spTree>
    <p:extLst>
      <p:ext uri="{BB962C8B-B14F-4D97-AF65-F5344CB8AC3E}">
        <p14:creationId xmlns:p14="http://schemas.microsoft.com/office/powerpoint/2010/main" val="2544016669"/>
      </p:ext>
    </p:extLst>
  </p:cSld>
  <p:clrMapOvr>
    <a:masterClrMapping/>
  </p:clrMapOvr>
  <p:transition spd="slow" advTm="5000">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3672408"/>
          </a:xfrm>
        </p:spPr>
        <p:txBody>
          <a:bodyPr>
            <a:normAutofit fontScale="90000"/>
          </a:bodyPr>
          <a:lstStyle/>
          <a:p>
            <a:r>
              <a:rPr lang="en-CA" dirty="0"/>
              <a:t>Step </a:t>
            </a:r>
            <a:r>
              <a:rPr lang="en-CA" dirty="0" smtClean="0"/>
              <a:t>3: Make a guess.  Think of a word that makes sense in this sentence and fits the picture.  List some guesses on a post-it.</a:t>
            </a:r>
            <a:r>
              <a:rPr lang="en-CA" dirty="0"/>
              <a:t/>
            </a:r>
            <a:br>
              <a:rPr lang="en-CA" dirty="0"/>
            </a:br>
            <a:r>
              <a:rPr lang="en-CA" dirty="0"/>
              <a:t/>
            </a:r>
            <a:br>
              <a:rPr lang="en-CA" dirty="0"/>
            </a:br>
            <a:r>
              <a:rPr lang="en-CA" sz="1600" dirty="0">
                <a:solidFill>
                  <a:schemeClr val="tx1"/>
                </a:solidFill>
              </a:rPr>
              <a:t>From “What’s Your Cue?  Incorporating the Semantic and </a:t>
            </a:r>
            <a:r>
              <a:rPr lang="en-CA" sz="1600" dirty="0" err="1">
                <a:solidFill>
                  <a:schemeClr val="tx1"/>
                </a:solidFill>
              </a:rPr>
              <a:t>Graphophonic</a:t>
            </a:r>
            <a:r>
              <a:rPr lang="en-CA" sz="1600" dirty="0">
                <a:solidFill>
                  <a:schemeClr val="tx1"/>
                </a:solidFill>
              </a:rPr>
              <a:t> Cueing Systems into Students’ Reading”  Brandi R.P. Thacker</a:t>
            </a:r>
            <a:br>
              <a:rPr lang="en-CA" sz="1600" dirty="0">
                <a:solidFill>
                  <a:schemeClr val="tx1"/>
                </a:solidFill>
              </a:rPr>
            </a:br>
            <a:endParaRPr lang="en-CA" sz="16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75856" y="4725144"/>
            <a:ext cx="2619375" cy="1743075"/>
          </a:xfrm>
        </p:spPr>
      </p:pic>
    </p:spTree>
    <p:extLst>
      <p:ext uri="{BB962C8B-B14F-4D97-AF65-F5344CB8AC3E}">
        <p14:creationId xmlns:p14="http://schemas.microsoft.com/office/powerpoint/2010/main" val="2226049809"/>
      </p:ext>
    </p:extLst>
  </p:cSld>
  <p:clrMapOvr>
    <a:masterClrMapping/>
  </p:clrMapOvr>
  <p:transition spd="slow" advTm="7000">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109</TotalTime>
  <Words>419</Words>
  <Application>Microsoft Office PowerPoint</Application>
  <PresentationFormat>On-screen Show (4:3)</PresentationFormat>
  <Paragraphs>38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Apex</vt:lpstr>
      <vt:lpstr>Shedding the light on reading </vt:lpstr>
      <vt:lpstr>The Importance of the Four Language Cueing Systems</vt:lpstr>
      <vt:lpstr>How do we help our students to put the pieces together??</vt:lpstr>
      <vt:lpstr>By teaching them 4 steps to success!!</vt:lpstr>
      <vt:lpstr>PowerPoint Presentation</vt:lpstr>
      <vt:lpstr>Step 1: Read around the word by reading the entire sentence.  From “What’s Your Cue?  Incorporating the Semantic and Graphophonic Cueing Systems into Students’ Reading”  Brandi R.P. Thacker </vt:lpstr>
      <vt:lpstr>PowerPoint Presentation</vt:lpstr>
      <vt:lpstr>Step 2: Look at the pictures for clues.  From “What’s Your Cue?  Incorporating the Semantic and Graphophonic Cueing Systems into Students’ Reading”  Brandi R.P. Thacker </vt:lpstr>
      <vt:lpstr>Step 3: Make a guess.  Think of a word that makes sense in this sentence and fits the picture.  List some guesses on a post-it.  From “What’s Your Cue?  Incorporating the Semantic and Graphophonic Cueing Systems into Students’ Reading”  Brandi R.P. Thacker </vt:lpstr>
      <vt:lpstr>Step 4: Check your guess.  Cross-check your words with the letters and length of the word you’re trying to figure out.  Do you have a word that matches?  From “What’s Your Cue?  Incorporating the Semantic and Graphophonic Cueing Systems into Students’ Reading”  Brandi R.P. Thacker </vt:lpstr>
      <vt:lpstr>PowerPoint Presentation</vt:lpstr>
      <vt:lpstr>No more frustration!!</vt:lpstr>
      <vt:lpstr>Further 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Shedding the light on reading </dc:title>
  <dc:creator>owner</dc:creator>
  <cp:lastModifiedBy>owner</cp:lastModifiedBy>
  <cp:revision>39</cp:revision>
  <dcterms:created xsi:type="dcterms:W3CDTF">2014-07-07T14:05:05Z</dcterms:created>
  <dcterms:modified xsi:type="dcterms:W3CDTF">2014-07-16T17:23:37Z</dcterms:modified>
</cp:coreProperties>
</file>